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23" r:id="rId3"/>
    <p:sldId id="502" r:id="rId4"/>
    <p:sldId id="503" r:id="rId5"/>
    <p:sldId id="505" r:id="rId6"/>
    <p:sldId id="506" r:id="rId7"/>
    <p:sldId id="507" r:id="rId8"/>
    <p:sldId id="508" r:id="rId9"/>
    <p:sldId id="547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3" r:id="rId23"/>
    <p:sldId id="564" r:id="rId24"/>
    <p:sldId id="566" r:id="rId25"/>
    <p:sldId id="565" r:id="rId26"/>
    <p:sldId id="546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518" r:id="rId36"/>
    <p:sldId id="519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4" r:id="rId50"/>
    <p:sldId id="539" r:id="rId51"/>
    <p:sldId id="541" r:id="rId52"/>
    <p:sldId id="542" r:id="rId53"/>
    <p:sldId id="543" r:id="rId54"/>
    <p:sldId id="544" r:id="rId55"/>
    <p:sldId id="545" r:id="rId56"/>
    <p:sldId id="42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502"/>
            <p14:sldId id="503"/>
            <p14:sldId id="505"/>
            <p14:sldId id="506"/>
            <p14:sldId id="507"/>
            <p14:sldId id="508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3"/>
            <p14:sldId id="564"/>
            <p14:sldId id="566"/>
            <p14:sldId id="565"/>
            <p14:sldId id="546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4"/>
            <p14:sldId id="539"/>
            <p14:sldId id="541"/>
            <p14:sldId id="542"/>
            <p14:sldId id="543"/>
            <p14:sldId id="544"/>
            <p14:sldId id="545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3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10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36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775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40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8137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64010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5708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4369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41470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9693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51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138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840928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5655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05118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error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estimate of the standard</a:t>
            </a:r>
            <a:r>
              <a:rPr lang="en-US" baseline="0" dirty="0"/>
              <a:t> deviation, will talk about this more later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probability of obtaining a result equal to or "more extreme" than what was actually observed, when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null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actually true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we’ll talk about this more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8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7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2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64606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31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45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76028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32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656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54640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33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861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3370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3445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35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27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70325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9/19/2019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13DA-A9B8-E94D-8D1D-77A6558AC232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3490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/>
              <a:t>Population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8636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5794-272A-8345-8410-6D6AB483FC9C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5538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graphicFrame>
        <p:nvGraphicFramePr>
          <p:cNvPr id="6554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8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37416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6F64-F78D-014F-AAED-A94B0CB5F271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7586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 dirty="0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6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7603" name="Group 19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2" name="Freeform 18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52499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D70C-9922-174F-A2C5-8A18619FF15B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69634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 dirty="0"/>
              <a:t>Population &amp; Sample Regression Models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9641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1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4964"/>
              </p:ext>
            </p:extLst>
          </p:nvPr>
        </p:nvGraphicFramePr>
        <p:xfrm>
          <a:off x="5099050" y="2724150"/>
          <a:ext cx="3495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2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724150"/>
                        <a:ext cx="34956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3349625" y="2312988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0" y="822639"/>
            <a:ext cx="1852613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5302-0FD7-274D-B727-FF252C11520B}" type="slidenum">
              <a:rPr lang="en-US" altLang="x-none" smtClean="0"/>
              <a:pPr/>
              <a:t>14</a:t>
            </a:fld>
            <a:endParaRPr lang="en-US" altLang="x-none"/>
          </a:p>
        </p:txBody>
      </p:sp>
      <p:graphicFrame>
        <p:nvGraphicFramePr>
          <p:cNvPr id="71682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6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Arc 3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6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21138" y="22431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7" name="MathType Equation" r:id="rId6" imgW="3260520" imgH="466560" progId="Equation">
                  <p:embed/>
                </p:oleObj>
              </mc:Choice>
              <mc:Fallback>
                <p:oleObj name="MathType Equation" r:id="rId6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22431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35650" y="4419600"/>
          <a:ext cx="2622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8" name="Equation" r:id="rId8" imgW="1066680" imgH="228600" progId="Equation.3">
                  <p:embed/>
                </p:oleObj>
              </mc:Choice>
              <mc:Fallback>
                <p:oleObj name="Equation" r:id="rId8" imgW="106668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4419600"/>
                        <a:ext cx="2622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rc 7"/>
          <p:cNvSpPr>
            <a:spLocks/>
          </p:cNvSpPr>
          <p:nvPr/>
        </p:nvSpPr>
        <p:spPr bwMode="auto">
          <a:xfrm>
            <a:off x="4129088" y="4191000"/>
            <a:ext cx="596900" cy="673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7380288" y="2212975"/>
            <a:ext cx="16605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Observedvalue</a:t>
            </a:r>
          </a:p>
        </p:txBody>
      </p:sp>
      <p:sp>
        <p:nvSpPr>
          <p:cNvPr id="71689" name="Arc 9"/>
          <p:cNvSpPr>
            <a:spLocks/>
          </p:cNvSpPr>
          <p:nvPr/>
        </p:nvSpPr>
        <p:spPr bwMode="auto">
          <a:xfrm>
            <a:off x="7391400" y="2971800"/>
            <a:ext cx="368300" cy="5207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1691" name="Arc 11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3489325" y="3252788"/>
            <a:ext cx="33639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1819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35C2-CF20-5047-BDCA-FDBD4E40D74D}" type="slidenum">
              <a:rPr lang="en-US" altLang="x-none"/>
              <a:pPr/>
              <a:t>15</a:t>
            </a:fld>
            <a:endParaRPr lang="en-US" altLang="x-none"/>
          </a:p>
        </p:txBody>
      </p:sp>
      <p:graphicFrame>
        <p:nvGraphicFramePr>
          <p:cNvPr id="73730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4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48113" y="2058988"/>
          <a:ext cx="34956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5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058988"/>
                        <a:ext cx="34956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/>
              <a:t>Sample Linear Regression Model</a:t>
            </a:r>
          </a:p>
        </p:txBody>
      </p:sp>
      <p:graphicFrame>
        <p:nvGraphicFramePr>
          <p:cNvPr id="737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32300" y="45529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6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5529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rc 6"/>
          <p:cNvSpPr>
            <a:spLocks/>
          </p:cNvSpPr>
          <p:nvPr/>
        </p:nvSpPr>
        <p:spPr bwMode="auto">
          <a:xfrm>
            <a:off x="3748088" y="4343400"/>
            <a:ext cx="673100" cy="5207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Arc 7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Arc 8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7077075" y="4040188"/>
            <a:ext cx="19891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Unsampled observation</a:t>
            </a:r>
          </a:p>
        </p:txBody>
      </p:sp>
      <p:sp>
        <p:nvSpPr>
          <p:cNvPr id="73738" name="Arc 10"/>
          <p:cNvSpPr>
            <a:spLocks/>
          </p:cNvSpPr>
          <p:nvPr/>
        </p:nvSpPr>
        <p:spPr bwMode="auto">
          <a:xfrm>
            <a:off x="6645275" y="4189413"/>
            <a:ext cx="455613" cy="222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3490913" y="3008313"/>
            <a:ext cx="21002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3576638" y="3049588"/>
            <a:ext cx="3730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96395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86400"/>
            <a:ext cx="914400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0">
            <a:normAutofit/>
          </a:bodyPr>
          <a:lstStyle/>
          <a:p>
            <a:r>
              <a:rPr lang="en-US" altLang="x-none" dirty="0"/>
              <a:t>Estimating Parameters:</a:t>
            </a:r>
            <a:br>
              <a:rPr lang="en-US" altLang="x-none" dirty="0"/>
            </a:br>
            <a:r>
              <a:rPr lang="en-US" altLang="x-none" dirty="0"/>
              <a:t>Least Squares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990" y="-1054641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79910" name="Oval 38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Oval 39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Oval 40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Oval 41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Oval 42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Oval 43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Scatter plot</a:t>
            </a:r>
            <a:endParaRPr lang="en-US" altLang="x-none" dirty="0"/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Plot all (X</a:t>
            </a:r>
            <a:r>
              <a:rPr lang="en-US" altLang="x-none" baseline="-25000" dirty="0"/>
              <a:t>i</a:t>
            </a:r>
            <a:r>
              <a:rPr lang="en-US" altLang="x-none" dirty="0"/>
              <a:t>, Y</a:t>
            </a:r>
            <a:r>
              <a:rPr lang="en-US" altLang="x-none" baseline="-25000" dirty="0"/>
              <a:t>i</a:t>
            </a:r>
            <a:r>
              <a:rPr lang="en-US" altLang="x-none" dirty="0"/>
              <a:t>) pairs, and plot your learned model</a:t>
            </a:r>
          </a:p>
          <a:p>
            <a:r>
              <a:rPr lang="en-US" altLang="x-none" dirty="0"/>
              <a:t>If you squint, suggests how well the model fits the data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27C64-4492-7842-84B7-C6A8996896A1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9399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  <p:bldP spid="7990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QUestion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</a:t>
            </a:r>
            <a:r>
              <a:rPr lang="mr-IN" altLang="x-none" dirty="0"/>
              <a:t>…</a:t>
            </a:r>
            <a:r>
              <a:rPr lang="en-US" altLang="x-none" dirty="0"/>
              <a:t>?</a:t>
            </a:r>
            <a:br>
              <a:rPr lang="en-US" altLang="x-none" dirty="0"/>
            </a:br>
            <a:r>
              <a:rPr lang="en-US" altLang="x-none" dirty="0"/>
              <a:t>			?????????</a:t>
            </a:r>
          </a:p>
          <a:p>
            <a:endParaRPr lang="en-US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6490-9200-DB48-87E2-8B520F9C4E89}" type="slidenum">
              <a:rPr lang="en-US" altLang="x-none" smtClean="0"/>
              <a:pPr/>
              <a:t>18</a:t>
            </a:fld>
            <a:endParaRPr lang="en-US" altLang="x-none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81969" name="Oval 49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4" name="Oval 54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5373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9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altLang="x-none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C6EE-2A3C-C84A-B997-BCEB012F3CE2}" type="slidenum">
              <a:rPr lang="en-US" altLang="x-none" smtClean="0"/>
              <a:pPr/>
              <a:t>19</a:t>
            </a:fld>
            <a:endParaRPr lang="en-US" altLang="x-none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2590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6406630" y="3181223"/>
            <a:ext cx="375170" cy="1009777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5638800" y="280816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614597" y="6138862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1546225" y="5257800"/>
            <a:ext cx="968375" cy="881062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5466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#1 due date </a:t>
            </a:r>
            <a:r>
              <a:rPr lang="en-US" dirty="0">
                <a:solidFill>
                  <a:schemeClr val="tx2"/>
                </a:solidFill>
              </a:rPr>
              <a:t>extended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</a:t>
            </a:r>
            <a:r>
              <a:rPr lang="en-US" sz="1600" b="0" dirty="0" err="1"/>
              <a:t>umddb</a:t>
            </a:r>
            <a:r>
              <a:rPr lang="en-US" sz="1600" b="0" dirty="0"/>
              <a:t>/cmsc320-fall2018/tree/master/project1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Now due on </a:t>
            </a:r>
            <a:r>
              <a:rPr lang="en-US" b="0" dirty="0">
                <a:solidFill>
                  <a:schemeClr val="tx2"/>
                </a:solidFill>
              </a:rPr>
              <a:t>October 1st</a:t>
            </a:r>
            <a:r>
              <a:rPr lang="en-US" b="0" dirty="0"/>
              <a:t> (one week from now)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2" y="4138908"/>
            <a:ext cx="4863865" cy="27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0147-04C2-694E-8FF6-7394A153F3A9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6248400" y="3048000"/>
            <a:ext cx="152400" cy="6096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5334000" y="268128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1014413" y="619601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2020888" y="4952999"/>
            <a:ext cx="569912" cy="123434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2590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03862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67C7-8F1B-C346-BE06-DE4756ADDA86}" type="slidenum">
              <a:rPr lang="en-US" altLang="x-none" smtClean="0"/>
              <a:pPr/>
              <a:t>21</a:t>
            </a:fld>
            <a:endParaRPr lang="en-US" altLang="x-none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2590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6340474" y="3217549"/>
            <a:ext cx="441326" cy="9734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5429250" y="279248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934752" y="6152734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2160068" y="4800600"/>
            <a:ext cx="430732" cy="1381566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213542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Least Squares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Best fit</a:t>
            </a:r>
            <a:r>
              <a:rPr lang="en-US" altLang="x-none" dirty="0"/>
              <a:t>: difference between the true Y-values and the estimated Y-values is minimized: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Positive errors offset negative errors </a:t>
            </a:r>
            <a:r>
              <a:rPr lang="mr-IN" altLang="x-none" b="0" dirty="0"/>
              <a:t>…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mr-IN" altLang="x-none" b="0" dirty="0"/>
              <a:t>…</a:t>
            </a:r>
            <a:r>
              <a:rPr lang="en-US" altLang="x-none" b="0" dirty="0"/>
              <a:t> square the error!</a:t>
            </a:r>
          </a:p>
          <a:p>
            <a:pPr lvl="1"/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Least squares minimizes the sum of the squared errors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Why squared?  We’ll cover this in more depth in March.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Until then: http://</a:t>
            </a:r>
            <a:r>
              <a:rPr lang="en-US" altLang="x-none" b="0" dirty="0" err="1"/>
              <a:t>www.benkuhn.net</a:t>
            </a:r>
            <a:r>
              <a:rPr lang="en-US" altLang="x-none" b="0" dirty="0"/>
              <a:t>/squared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17AD-BB1C-004A-99D7-5ED5B8F4F44E}" type="slidenum">
              <a:rPr lang="en-US" altLang="x-none" smtClean="0"/>
              <a:pPr/>
              <a:t>22</a:t>
            </a:fld>
            <a:endParaRPr lang="en-US" altLang="x-none"/>
          </a:p>
        </p:txBody>
      </p:sp>
      <p:graphicFrame>
        <p:nvGraphicFramePr>
          <p:cNvPr id="100356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949157"/>
              </p:ext>
            </p:extLst>
          </p:nvPr>
        </p:nvGraphicFramePr>
        <p:xfrm>
          <a:off x="2209800" y="328285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2" name="Equation" r:id="rId4" imgW="1193760" imgH="431640" progId="Equation.3">
                  <p:embed/>
                </p:oleObj>
              </mc:Choice>
              <mc:Fallback>
                <p:oleObj name="Equation" r:id="rId4" imgW="119376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8285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119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AF15-CB70-DC4B-9C3D-B8A286C2D5F6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685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Least Squares,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938213" y="2930525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VISIO" r:id="rId4" imgW="3995640" imgH="2131920" progId="Visio.Drawing.4">
                  <p:embed/>
                </p:oleObj>
              </mc:Choice>
              <mc:Fallback>
                <p:oleObj name="VISIO" r:id="rId4" imgW="3995640" imgH="21319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930525"/>
                        <a:ext cx="6877050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10000" y="2952750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MathType Equation" r:id="rId6" imgW="3657600" imgH="722160" progId="Equation">
                  <p:embed/>
                </p:oleObj>
              </mc:Choice>
              <mc:Fallback>
                <p:oleObj name="MathType Equation" r:id="rId6" imgW="36576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52750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80100" y="50101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0101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5424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3290888" y="3287713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04888" y="1608138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4" name="MathType Equation" r:id="rId10" imgW="7288200" imgH="1280880" progId="Equation">
                  <p:embed/>
                </p:oleObj>
              </mc:Choice>
              <mc:Fallback>
                <p:oleObj name="MathType Equation" r:id="rId10" imgW="7288200" imgH="128088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608138"/>
                        <a:ext cx="7269162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89866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8D22-3447-EB43-B7B6-303698527A95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Interpretation of Coefficients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Slope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1</a:t>
            </a:r>
            <a:r>
              <a:rPr lang="en-US" altLang="x-none" dirty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Estimated </a:t>
            </a:r>
            <a:r>
              <a:rPr lang="en-US" altLang="x-none" b="0" i="1" dirty="0"/>
              <a:t>Y</a:t>
            </a:r>
            <a:r>
              <a:rPr lang="en-US" altLang="x-none" b="0" dirty="0"/>
              <a:t> changes by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sz="3200" b="0" baseline="-25000" dirty="0"/>
              <a:t>1</a:t>
            </a:r>
            <a:r>
              <a:rPr lang="en-US" altLang="x-none" b="0" dirty="0"/>
              <a:t> for each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1</a:t>
            </a:r>
            <a:r>
              <a:rPr lang="en-US" altLang="x-none" b="0" dirty="0"/>
              <a:t> = 2, then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increase by 2 for each 1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r>
              <a:rPr lang="en-US" altLang="x-none" dirty="0"/>
              <a:t>Y-Intercept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0</a:t>
            </a:r>
            <a:r>
              <a:rPr lang="en-US" altLang="x-none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Average value of </a:t>
            </a:r>
            <a:r>
              <a:rPr lang="en-US" altLang="x-none" b="0" i="1" dirty="0"/>
              <a:t>Y</a:t>
            </a:r>
            <a:r>
              <a:rPr lang="en-US" altLang="x-none" b="0" dirty="0"/>
              <a:t> when </a:t>
            </a:r>
            <a:r>
              <a:rPr lang="en-US" altLang="x-none" b="0" i="1" dirty="0"/>
              <a:t>X</a:t>
            </a:r>
            <a:r>
              <a:rPr lang="en-US" altLang="x-none" b="0" dirty="0"/>
              <a:t> = 0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0</a:t>
            </a:r>
            <a:r>
              <a:rPr lang="en-US" altLang="x-none" b="0" dirty="0"/>
              <a:t> = 4, then average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be 4 when </a:t>
            </a:r>
            <a:r>
              <a:rPr lang="en-US" altLang="x-none" b="0" i="1" dirty="0"/>
              <a:t>X</a:t>
            </a:r>
            <a:r>
              <a:rPr lang="en-US" altLang="x-none" b="0" dirty="0"/>
              <a:t> Is 0</a:t>
            </a:r>
          </a:p>
        </p:txBody>
      </p:sp>
      <p:sp>
        <p:nvSpPr>
          <p:cNvPr id="15" name="Explosion 2 14"/>
          <p:cNvSpPr/>
          <p:nvPr/>
        </p:nvSpPr>
        <p:spPr>
          <a:xfrm>
            <a:off x="5054368" y="4820987"/>
            <a:ext cx="3830869" cy="181381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In-depth analysis of less naïve approaches to come!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4086" y="1622699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1180" y="3284095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7581" y="2080721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4284" y="416685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^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695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/>
      <p:bldP spid="15" grpId="0" animBg="1"/>
      <p:bldP spid="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2" y="5816184"/>
            <a:ext cx="8934138" cy="1041816"/>
          </a:xfrm>
        </p:spPr>
        <p:txBody>
          <a:bodyPr>
            <a:normAutofit/>
          </a:bodyPr>
          <a:lstStyle/>
          <a:p>
            <a:r>
              <a:rPr lang="en-US" dirty="0"/>
              <a:t>Now, Back to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74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the circumference of certain body parts predict BF%?</a:t>
            </a:r>
          </a:p>
          <a:p>
            <a:r>
              <a:rPr lang="en-US" dirty="0"/>
              <a:t>Assumption: BF% is a linear function of measurements of various body parts and other features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Analysis: Results from a regression model with BF%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59975"/>
              </p:ext>
            </p:extLst>
          </p:nvPr>
        </p:nvGraphicFramePr>
        <p:xfrm>
          <a:off x="1543121" y="3939381"/>
          <a:ext cx="6041901" cy="1908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Predictor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Estimate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S.E.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p-value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Age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0.0626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0.0313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Neck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-0.4728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0.2294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0.0403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Forearm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0.45315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0.1979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0.0229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Wrist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-1.6181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0.5323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0.0026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6308" y="6126163"/>
            <a:ext cx="49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(Interpretation ???????????)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7253" cy="1371600"/>
          </a:xfrm>
        </p:spPr>
        <p:txBody>
          <a:bodyPr>
            <a:normAutofit/>
          </a:bodyPr>
          <a:lstStyle/>
          <a:p>
            <a:r>
              <a:rPr lang="en-US"/>
              <a:t>What If data were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dataset is complete: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But what if 5 percent of the participants had missing values? 10 percent? 20 percent? </a:t>
            </a:r>
          </a:p>
          <a:p>
            <a:r>
              <a:rPr lang="en-US" dirty="0"/>
              <a:t>What if we performed complete case analysis and removed those who had missing values?</a:t>
            </a:r>
          </a:p>
          <a:p>
            <a:r>
              <a:rPr lang="en-US" dirty="0"/>
              <a:t>First let’s examine the effect if we do this if when the data is </a:t>
            </a:r>
            <a:r>
              <a:rPr lang="en-US" dirty="0">
                <a:solidFill>
                  <a:schemeClr val="tx2"/>
                </a:solidFill>
              </a:rPr>
              <a:t>missing completely at random</a:t>
            </a:r>
            <a:r>
              <a:rPr lang="en-US" dirty="0"/>
              <a:t> (MCAR)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Removed cases at random, reran analysis, stored the p-values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p-value: probability of getting at least as extreme a result as what we observed given that there is no relationship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1000 times, plot p-values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85220" y="5335249"/>
            <a:ext cx="1304977" cy="1498886"/>
            <a:chOff x="7285220" y="5335249"/>
            <a:chExt cx="1304977" cy="14988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135" y="5659073"/>
              <a:ext cx="1175062" cy="117506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7285220" y="5335249"/>
              <a:ext cx="344773" cy="52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4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~5% Deleted (N=13)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" y="2151292"/>
            <a:ext cx="2145324" cy="3478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9" y="2151292"/>
            <a:ext cx="2189284" cy="3478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59" y="2139536"/>
            <a:ext cx="2078738" cy="3393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90" y="2139536"/>
            <a:ext cx="2097609" cy="3352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9744" y="5207474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6870" y="5207474"/>
            <a:ext cx="1443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435" y="5196481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3483" y="5108609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0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14" y="1768784"/>
            <a:ext cx="1906374" cy="361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84" y="1921776"/>
            <a:ext cx="2078738" cy="322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63" y="1660764"/>
            <a:ext cx="1893628" cy="3940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14" y="1676117"/>
            <a:ext cx="1879544" cy="394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~20% Deleted (N=50)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655" y="4831610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4744" y="4868303"/>
            <a:ext cx="756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1647" y="4729804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0385" y="4733297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10806" y="4063630"/>
            <a:ext cx="3563388" cy="2254975"/>
            <a:chOff x="4110806" y="4063630"/>
            <a:chExt cx="3563388" cy="2254975"/>
          </a:xfrm>
        </p:grpSpPr>
        <p:sp>
          <p:nvSpPr>
            <p:cNvPr id="3" name="Up Arrow 2"/>
            <p:cNvSpPr/>
            <p:nvPr/>
          </p:nvSpPr>
          <p:spPr>
            <a:xfrm rot="20374745">
              <a:off x="4847911" y="4063630"/>
              <a:ext cx="569626" cy="167889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0806" y="5672274"/>
              <a:ext cx="356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</a:rPr>
                <a:t>Just a taste!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seem to change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67260" y="1752600"/>
            <a:ext cx="8335415" cy="3956144"/>
            <a:chOff x="367260" y="1752600"/>
            <a:chExt cx="8335415" cy="39561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9047" y="1752600"/>
              <a:ext cx="1893628" cy="3940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898" y="1767953"/>
              <a:ext cx="1879544" cy="39407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60" y="1932482"/>
              <a:ext cx="2145324" cy="34785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038" y="1932482"/>
              <a:ext cx="2189284" cy="34785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57422" y="3487080"/>
              <a:ext cx="580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0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(5%)</a:t>
              </a:r>
              <a:endParaRPr lang="en-US" sz="13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39678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Neck (5%)</a:t>
              </a:r>
              <a:endParaRPr lang="en-US" sz="13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0351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(20%)</a:t>
              </a:r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8433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Neck (20%)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690797"/>
          </a:xfrm>
        </p:spPr>
        <p:txBody>
          <a:bodyPr>
            <a:normAutofit/>
          </a:bodyPr>
          <a:lstStyle/>
          <a:p>
            <a:r>
              <a:rPr lang="en-US" dirty="0"/>
              <a:t>Age/Neck: fail to reject the null hypothesis usually?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5231565"/>
            <a:ext cx="7620000" cy="129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reject Forearm/Wrist most of the time</a:t>
            </a:r>
          </a:p>
          <a:p>
            <a:r>
              <a:rPr lang="en-US" dirty="0"/>
              <a:t>This is assuming the missing subjects’ distribution does not differ from the non-missing. This would cause </a:t>
            </a:r>
            <a:r>
              <a:rPr lang="en-US" dirty="0">
                <a:solidFill>
                  <a:schemeClr val="tx2"/>
                </a:solidFill>
              </a:rPr>
              <a:t>bias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7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Types Of Missing-ness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(MCAR)</a:t>
            </a:r>
          </a:p>
          <a:p>
            <a:endParaRPr lang="en-US" dirty="0"/>
          </a:p>
          <a:p>
            <a:r>
              <a:rPr lang="en-US" dirty="0"/>
              <a:t>Missing at Random (MAR)</a:t>
            </a:r>
          </a:p>
          <a:p>
            <a:endParaRPr lang="en-US" dirty="0"/>
          </a:p>
          <a:p>
            <a:r>
              <a:rPr lang="en-US" dirty="0"/>
              <a:t>Missing Not at Random (MNAR)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02473" cy="1371600"/>
          </a:xfrm>
        </p:spPr>
        <p:txBody>
          <a:bodyPr>
            <a:normAutofit/>
          </a:bodyPr>
          <a:lstStyle/>
          <a:p>
            <a:r>
              <a:rPr lang="en-US"/>
              <a:t>What Distinguishes Each Type of missing-ness?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loitering outside of CSIC one day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712" y="4355689"/>
            <a:ext cx="7558961" cy="17704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Students just received their mid-semester grades</a:t>
            </a:r>
          </a:p>
          <a:p>
            <a:pPr marL="0" indent="0">
              <a:buNone/>
            </a:pPr>
            <a:r>
              <a:rPr lang="en-US" sz="2000" b="1" dirty="0"/>
              <a:t>You start asking passing students their CMSC131 grades</a:t>
            </a:r>
          </a:p>
          <a:p>
            <a:r>
              <a:rPr lang="en-US" sz="2000" b="1" dirty="0"/>
              <a:t>You don’t </a:t>
            </a:r>
            <a:r>
              <a:rPr lang="en-US" sz="2000" b="1" dirty="0">
                <a:solidFill>
                  <a:schemeClr val="tx2"/>
                </a:solidFill>
              </a:rPr>
              <a:t>force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dirty="0"/>
              <a:t>them to tell you or anything</a:t>
            </a:r>
          </a:p>
          <a:p>
            <a:r>
              <a:rPr lang="en-US" sz="2000" b="1" dirty="0"/>
              <a:t>You also write down their gender and hair color</a:t>
            </a:r>
          </a:p>
          <a:p>
            <a:pPr marL="0" indent="0">
              <a:buNone/>
            </a:pP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98502" y="2362781"/>
            <a:ext cx="3693929" cy="1878767"/>
            <a:chOff x="2698502" y="2362781"/>
            <a:chExt cx="3693929" cy="1878767"/>
          </a:xfrm>
        </p:grpSpPr>
        <p:pic>
          <p:nvPicPr>
            <p:cNvPr id="1027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821089"/>
              </p:ext>
            </p:extLst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866953"/>
              </p:ext>
            </p:extLst>
          </p:nvPr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Realistic MCAR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2308" y="1694497"/>
            <a:ext cx="3166872" cy="43735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are running an experiment on plants grown in pots, when suddenly you have a nervous breakdown and smash some of the pots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will probably not choose the plants to smash in a well-defined pattern, such as height age, etc.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Hence, the missing values generated from your act of madness will likely fall into the MCAR category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7198" y="1421397"/>
            <a:ext cx="4951378" cy="4833353"/>
            <a:chOff x="427198" y="1421397"/>
            <a:chExt cx="4951378" cy="4833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478" y="3956050"/>
              <a:ext cx="1587500" cy="229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1076" y="3623322"/>
              <a:ext cx="1587500" cy="2298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204" flipH="1">
              <a:off x="427198" y="1421397"/>
              <a:ext cx="3254560" cy="332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8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07902" cy="1371600"/>
          </a:xfrm>
        </p:spPr>
        <p:txBody>
          <a:bodyPr>
            <a:normAutofit/>
          </a:bodyPr>
          <a:lstStyle/>
          <a:p>
            <a:r>
              <a:rPr lang="en-US" dirty="0"/>
              <a:t>Applicability of MCAR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completely random mechanism for generating missing-ness in your data set just isn’t very realistic</a:t>
            </a:r>
          </a:p>
          <a:p>
            <a:r>
              <a:rPr lang="en-US" dirty="0"/>
              <a:t>Usually, missing data is missing for a reason: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Maybe older people are less likely to answer web-delivered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longitudinal studies people may die before they have completed the entire study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Companies may be reluctant to reveal financial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MAR</a:t>
            </a:r>
            <a:r>
              <a:rPr lang="en-US"/>
              <a:t>: Missing </a:t>
            </a:r>
            <a:r>
              <a:rPr lang="en-US" dirty="0"/>
              <a:t>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</a:t>
            </a:r>
            <a:r>
              <a:rPr lang="en-US"/>
              <a:t>are MAR</a:t>
            </a:r>
            <a:r>
              <a:rPr lang="en-US" dirty="0"/>
              <a:t>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5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it?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methods for </a:t>
            </a:r>
            <a:r>
              <a:rPr lang="en-US" b="0" dirty="0">
                <a:solidFill>
                  <a:schemeClr val="tx2"/>
                </a:solidFill>
              </a:rPr>
              <a:t>imputation </a:t>
            </a:r>
          </a:p>
          <a:p>
            <a:r>
              <a:rPr lang="mr-IN" dirty="0"/>
              <a:t>…</a:t>
            </a:r>
            <a:r>
              <a:rPr lang="en-US" dirty="0"/>
              <a:t> with a tiny taste of Stats/ML lecturers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6534436"/>
            <a:ext cx="68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John Atwood and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Wenjiang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10" y="1841291"/>
            <a:ext cx="2232165" cy="312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799" y="4313017"/>
            <a:ext cx="4442918" cy="25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that latent mechanism and compensate for it</a:t>
            </a:r>
          </a:p>
          <a:p>
            <a:r>
              <a:rPr lang="en-US" dirty="0">
                <a:solidFill>
                  <a:schemeClr val="tx2"/>
                </a:solidFill>
              </a:rPr>
              <a:t>Imputation</a:t>
            </a:r>
            <a:r>
              <a:rPr lang="en-US" dirty="0"/>
              <a:t>: replacing missing data with substituted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Models today will assume MAR</a:t>
            </a:r>
          </a:p>
          <a:p>
            <a:r>
              <a:rPr lang="en-US" dirty="0"/>
              <a:t>Example: if age is known, you can model missing-ness as a function of age</a:t>
            </a:r>
          </a:p>
          <a:p>
            <a:r>
              <a:rPr lang="en-US" dirty="0"/>
              <a:t>Whether or not missing data is MAR or the next type, Missing Not at Random (MNAR), is not* testable.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Requires you to “understand”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3967" y="6430780"/>
            <a:ext cx="692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*unless you can get the missing data (e.g., </a:t>
            </a:r>
            <a:r>
              <a:rPr lang="en-US"/>
              <a:t>post-study phone calls)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/>
              <a:t>MNAR: Missing Not at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CSIC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1507" y="4323318"/>
            <a:ext cx="3693929" cy="1878767"/>
            <a:chOff x="2698502" y="2362781"/>
            <a:chExt cx="3693929" cy="1878767"/>
          </a:xfrm>
        </p:grpSpPr>
        <p:pic>
          <p:nvPicPr>
            <p:cNvPr id="10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aphicFrame>
        <p:nvGraphicFramePr>
          <p:cNvPr id="1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172483"/>
              </p:ext>
            </p:extLst>
          </p:nvPr>
        </p:nvGraphicFramePr>
        <p:xfrm>
          <a:off x="4940975" y="1630271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6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1333859"/>
              </p:ext>
            </p:extLst>
          </p:nvPr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4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70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7607" cy="1371600"/>
          </a:xfrm>
        </p:spPr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18858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98925"/>
              </p:ext>
            </p:extLst>
          </p:nvPr>
        </p:nvGraphicFramePr>
        <p:xfrm>
          <a:off x="1329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9856" y="4750531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106822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08565"/>
              </p:ext>
            </p:extLst>
          </p:nvPr>
        </p:nvGraphicFramePr>
        <p:xfrm>
          <a:off x="457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20450"/>
              </p:ext>
            </p:extLst>
          </p:nvPr>
        </p:nvGraphicFramePr>
        <p:xfrm>
          <a:off x="4731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53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2850"/>
              </p:ext>
            </p:extLst>
          </p:nvPr>
        </p:nvGraphicFramePr>
        <p:xfrm>
          <a:off x="379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64811"/>
              </p:ext>
            </p:extLst>
          </p:nvPr>
        </p:nvGraphicFramePr>
        <p:xfrm>
          <a:off x="4654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3701"/>
              </p:ext>
            </p:extLst>
          </p:nvPr>
        </p:nvGraphicFramePr>
        <p:xfrm>
          <a:off x="5259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348974"/>
              </p:ext>
            </p:extLst>
          </p:nvPr>
        </p:nvGraphicFramePr>
        <p:xfrm>
          <a:off x="984619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059852" y="5462751"/>
            <a:ext cx="2408854" cy="551889"/>
            <a:chOff x="2901950" y="4219575"/>
            <a:chExt cx="32694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34548" y="5462751"/>
            <a:ext cx="2408854" cy="551889"/>
            <a:chOff x="2901950" y="4219575"/>
            <a:chExt cx="32694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6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17174" cy="1371600"/>
          </a:xfrm>
        </p:spPr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9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6243" y="3939381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9240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26834" y="2617814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1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3187" cy="1371600"/>
          </a:xfrm>
        </p:spPr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38079" cy="1371600"/>
          </a:xfrm>
        </p:spPr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previous research indicated that a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  <a:blipFill rotWithShape="0">
                <a:blip r:embed="rId2"/>
                <a:stretch>
                  <a:fillRect l="-800" t="-1582" r="-320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21310"/>
            <a:ext cx="9144000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82656" cy="1371600"/>
          </a:xfrm>
        </p:spPr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Summary Statistics &amp;Visualization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356" y="4032354"/>
            <a:ext cx="4458741" cy="250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is the data missing?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mechanism is it that contributes to, or is associated with, the probability of a data point being absent?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it be explained by our observed data or not?</a:t>
            </a:r>
          </a:p>
          <a:p>
            <a:r>
              <a:rPr lang="en-US" dirty="0"/>
              <a:t>The answers drastically affect what we can ultimately do to compensate for the missing-ness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092" y="4148528"/>
            <a:ext cx="2709472" cy="27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/>
              <a:t>Complete Case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66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Dataset: Body fat percentage in men, and the circumference of various body parts </a:t>
            </a:r>
            <a:r>
              <a:rPr lang="en-US" sz="1200" dirty="0"/>
              <a:t>[Penrose et al., 1985]</a:t>
            </a:r>
            <a:endParaRPr lang="en-US" dirty="0"/>
          </a:p>
          <a:p>
            <a:r>
              <a:rPr lang="en-US" dirty="0"/>
              <a:t>Question: Does the circumference of certain body parts predict body fat percentage?</a:t>
            </a:r>
          </a:p>
          <a:p>
            <a:r>
              <a:rPr lang="en-US" dirty="0"/>
              <a:t>Given </a:t>
            </a:r>
            <a:r>
              <a:rPr lang="en-US" dirty="0">
                <a:solidFill>
                  <a:schemeClr val="tx2"/>
                </a:solidFill>
              </a:rPr>
              <a:t>complete</a:t>
            </a:r>
            <a:r>
              <a:rPr lang="en-US" dirty="0"/>
              <a:t> data, how would you answer this ?????????</a:t>
            </a:r>
          </a:p>
          <a:p>
            <a:r>
              <a:rPr lang="en-US" dirty="0"/>
              <a:t>One way to answer is </a:t>
            </a:r>
            <a:r>
              <a:rPr lang="en-US" dirty="0">
                <a:solidFill>
                  <a:schemeClr val="tx2"/>
                </a:solidFill>
              </a:rPr>
              <a:t>regression analysis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or more independent variables ("predictors”)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dependent variables (“outcome”)</a:t>
            </a:r>
          </a:p>
          <a:p>
            <a:r>
              <a:rPr lang="en-US" dirty="0"/>
              <a:t>What is the relationship between the predictors and the outcome?</a:t>
            </a:r>
          </a:p>
          <a:p>
            <a:r>
              <a:rPr lang="en-US" dirty="0"/>
              <a:t>What is the conditional expectation of the dependent variable given fixed values for the dependent variables?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01950" y="4219575"/>
            <a:ext cx="3290241" cy="644222"/>
            <a:chOff x="2901950" y="4219575"/>
            <a:chExt cx="3290241" cy="644222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2901950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59395" name="Rectangle 3"/>
            <p:cNvSpPr>
              <a:spLocks noChangeArrowheads="1"/>
            </p:cNvSpPr>
            <p:nvPr/>
          </p:nvSpPr>
          <p:spPr bwMode="auto">
            <a:xfrm>
              <a:off x="4894263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9396" name="Rectangle 4"/>
            <p:cNvSpPr>
              <a:spLocks noChangeArrowheads="1"/>
            </p:cNvSpPr>
            <p:nvPr/>
          </p:nvSpPr>
          <p:spPr bwMode="auto">
            <a:xfrm>
              <a:off x="31400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22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1974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5930900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33766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42195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54133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36941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3" name="Rectangle 11"/>
            <p:cNvSpPr>
              <a:spLocks noChangeArrowheads="1"/>
            </p:cNvSpPr>
            <p:nvPr/>
          </p:nvSpPr>
          <p:spPr bwMode="auto">
            <a:xfrm>
              <a:off x="451802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4" name="Rectangle 12"/>
            <p:cNvSpPr>
              <a:spLocks noChangeArrowheads="1"/>
            </p:cNvSpPr>
            <p:nvPr/>
          </p:nvSpPr>
          <p:spPr bwMode="auto">
            <a:xfrm>
              <a:off x="5729288" y="4219575"/>
              <a:ext cx="362280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59405" name="Rectangle 13"/>
            <p:cNvSpPr>
              <a:spLocks noChangeArrowheads="1"/>
            </p:cNvSpPr>
            <p:nvPr/>
          </p:nvSpPr>
          <p:spPr bwMode="auto">
            <a:xfrm>
              <a:off x="393223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>
              <a:off x="473868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sp>
        <p:nvSpPr>
          <p:cNvPr id="594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Linear regression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754063" y="1819275"/>
            <a:ext cx="7856537" cy="4213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Assumption: relationship between variables is </a:t>
            </a:r>
            <a:r>
              <a:rPr lang="en-US" altLang="x-none" dirty="0">
                <a:solidFill>
                  <a:schemeClr val="tx2"/>
                </a:solidFill>
              </a:rPr>
              <a:t>linear: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(We’ll relax linearity, study in more depth later.)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277" y="4705350"/>
            <a:ext cx="2824942" cy="1558127"/>
            <a:chOff x="915988" y="4705350"/>
            <a:chExt cx="2208212" cy="1558127"/>
          </a:xfrm>
        </p:grpSpPr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915988" y="5065713"/>
              <a:ext cx="2208212" cy="1197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93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Dependent Variable</a:t>
              </a:r>
              <a:b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</a:b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(e.g., </a:t>
              </a:r>
              <a:r>
                <a:rPr lang="en-US" altLang="x-none" b="1" dirty="0">
                  <a:solidFill>
                    <a:schemeClr val="tx2"/>
                  </a:solidFill>
                  <a:latin typeface="Arial" charset="0"/>
                </a:rPr>
                <a:t>????????</a:t>
              </a:r>
              <a:r>
                <a:rPr lang="en-US" altLang="x-none" b="1" dirty="0">
                  <a:latin typeface="Arial" charset="0"/>
                </a:rPr>
                <a:t>)</a:t>
              </a:r>
            </a:p>
          </p:txBody>
        </p:sp>
        <p:sp>
          <p:nvSpPr>
            <p:cNvPr id="59414" name="Line 22"/>
            <p:cNvSpPr>
              <a:spLocks noChangeShapeType="1"/>
            </p:cNvSpPr>
            <p:nvPr/>
          </p:nvSpPr>
          <p:spPr bwMode="auto">
            <a:xfrm flipV="1">
              <a:off x="2520950" y="4705350"/>
              <a:ext cx="444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1600" y="4781550"/>
            <a:ext cx="3733800" cy="1152282"/>
            <a:chOff x="5181600" y="4781550"/>
            <a:chExt cx="3733800" cy="1152282"/>
          </a:xfrm>
        </p:grpSpPr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5181600" y="5105400"/>
              <a:ext cx="373380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Independent Variable(s)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(e.g., </a:t>
              </a:r>
              <a:r>
                <a:rPr lang="en-US" altLang="x-none" sz="2400" b="1" dirty="0">
                  <a:solidFill>
                    <a:schemeClr val="tx2"/>
                  </a:solidFill>
                </a:rPr>
                <a:t>?????????</a:t>
              </a: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 flipH="1" flipV="1">
              <a:off x="5327650" y="4781550"/>
              <a:ext cx="317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1788" y="3094038"/>
            <a:ext cx="2206625" cy="1154112"/>
            <a:chOff x="1601788" y="3094038"/>
            <a:chExt cx="2206625" cy="1154112"/>
          </a:xfrm>
        </p:grpSpPr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601788" y="3094038"/>
              <a:ext cx="2206625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Population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Y-Intercept</a:t>
              </a:r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3511550" y="3879850"/>
              <a:ext cx="2921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73563" y="3094038"/>
            <a:ext cx="1797050" cy="1154112"/>
            <a:chOff x="4373563" y="3094038"/>
            <a:chExt cx="1797050" cy="1154112"/>
          </a:xfrm>
        </p:grpSpPr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4373563" y="3094038"/>
              <a:ext cx="179705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>
                  <a:solidFill>
                    <a:sysClr val="windowText" lastClr="000000"/>
                  </a:solidFill>
                </a:rPr>
                <a:t>Population Slope</a:t>
              </a:r>
            </a:p>
          </p:txBody>
        </p:sp>
        <p:sp>
          <p:nvSpPr>
            <p:cNvPr id="59417" name="Line 25"/>
            <p:cNvSpPr>
              <a:spLocks noChangeShapeType="1"/>
            </p:cNvSpPr>
            <p:nvPr/>
          </p:nvSpPr>
          <p:spPr bwMode="auto">
            <a:xfrm flipH="1">
              <a:off x="4794250" y="3879850"/>
              <a:ext cx="889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450" y="3094038"/>
            <a:ext cx="2057400" cy="1230312"/>
            <a:chOff x="6013450" y="3094038"/>
            <a:chExt cx="2057400" cy="1230312"/>
          </a:xfrm>
        </p:grpSpPr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6478588" y="3094038"/>
              <a:ext cx="1592262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Random Error</a:t>
              </a:r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 flipH="1">
              <a:off x="6013450" y="3879850"/>
              <a:ext cx="546100" cy="4445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686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8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18610</TotalTime>
  <Words>2997</Words>
  <Application>Microsoft Macintosh PowerPoint</Application>
  <PresentationFormat>On-screen Show (4:3)</PresentationFormat>
  <Paragraphs>865</Paragraphs>
  <Slides>56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Adobe Arabic</vt:lpstr>
      <vt:lpstr>Batang</vt:lpstr>
      <vt:lpstr>Arial</vt:lpstr>
      <vt:lpstr>Arial Black</vt:lpstr>
      <vt:lpstr>Calibri</vt:lpstr>
      <vt:lpstr>Cambria Math</vt:lpstr>
      <vt:lpstr>Courier</vt:lpstr>
      <vt:lpstr>Garamond</vt:lpstr>
      <vt:lpstr>Symbol</vt:lpstr>
      <vt:lpstr>Times New Roman</vt:lpstr>
      <vt:lpstr>Wingdings</vt:lpstr>
      <vt:lpstr>Essential</vt:lpstr>
      <vt:lpstr>MathType Equation</vt:lpstr>
      <vt:lpstr>VISIO</vt:lpstr>
      <vt:lpstr>Equation</vt:lpstr>
      <vt:lpstr>Introduction to  Data Science</vt:lpstr>
      <vt:lpstr>Announcements</vt:lpstr>
      <vt:lpstr>Today’s Lecture</vt:lpstr>
      <vt:lpstr>Today’s Lecture</vt:lpstr>
      <vt:lpstr>Missing Data</vt:lpstr>
      <vt:lpstr>Key Question</vt:lpstr>
      <vt:lpstr>Complete Case Analysis</vt:lpstr>
      <vt:lpstr>Example</vt:lpstr>
      <vt:lpstr>Linear regression</vt:lpstr>
      <vt:lpstr>Population &amp; Sample Regression Models</vt:lpstr>
      <vt:lpstr>Population &amp; Sample Regression Models</vt:lpstr>
      <vt:lpstr>Population &amp; Sample Regression Models</vt:lpstr>
      <vt:lpstr>Population &amp; Sample Regression Models</vt:lpstr>
      <vt:lpstr>Linear Regression</vt:lpstr>
      <vt:lpstr>Sample Linear Regression Model</vt:lpstr>
      <vt:lpstr>Estimating Parameters: Least Squares Method</vt:lpstr>
      <vt:lpstr>Scatter plot</vt:lpstr>
      <vt:lpstr>QUestion</vt:lpstr>
      <vt:lpstr>Question</vt:lpstr>
      <vt:lpstr>Question</vt:lpstr>
      <vt:lpstr>Question</vt:lpstr>
      <vt:lpstr>Least Squares</vt:lpstr>
      <vt:lpstr>Least Squares, Graphically</vt:lpstr>
      <vt:lpstr>Interpretation of Coefficients</vt:lpstr>
      <vt:lpstr>Now, Back to Missing Data … </vt:lpstr>
      <vt:lpstr>Example</vt:lpstr>
      <vt:lpstr>What If data were missing?</vt:lpstr>
      <vt:lpstr>~5% Deleted (N=13)</vt:lpstr>
      <vt:lpstr>~20% Deleted (N=50)</vt:lpstr>
      <vt:lpstr>Conclusions seem to change …</vt:lpstr>
      <vt:lpstr>Types Of Missing-ness</vt:lpstr>
      <vt:lpstr>What Distinguishes Each Type of missing-ness?</vt:lpstr>
      <vt:lpstr>Your Sample</vt:lpstr>
      <vt:lpstr>What influences a data point’s Presence?</vt:lpstr>
      <vt:lpstr>MCAR: Missing Completely at Random</vt:lpstr>
      <vt:lpstr>Totally Realistic MCAR Example</vt:lpstr>
      <vt:lpstr>Applicability of MCAR</vt:lpstr>
      <vt:lpstr>MAR: Missing at Random</vt:lpstr>
      <vt:lpstr>ExampleS?</vt:lpstr>
      <vt:lpstr>MAR: Key Point</vt:lpstr>
      <vt:lpstr>MNAR: Missing Not at Random</vt:lpstr>
      <vt:lpstr>Back to CSIC …</vt:lpstr>
      <vt:lpstr>Add a variable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Next Class: Summary Statistics &amp;Visualization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2485</cp:revision>
  <cp:lastPrinted>2017-09-20T17:48:33Z</cp:lastPrinted>
  <dcterms:created xsi:type="dcterms:W3CDTF">2013-03-05T15:39:19Z</dcterms:created>
  <dcterms:modified xsi:type="dcterms:W3CDTF">2019-09-12T20:37:35Z</dcterms:modified>
</cp:coreProperties>
</file>